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93" r:id="rId2"/>
    <p:sldId id="287" r:id="rId3"/>
    <p:sldId id="288" r:id="rId4"/>
    <p:sldId id="289" r:id="rId5"/>
    <p:sldId id="292" r:id="rId6"/>
    <p:sldId id="290" r:id="rId7"/>
    <p:sldId id="285" r:id="rId8"/>
    <p:sldId id="297" r:id="rId9"/>
    <p:sldId id="279" r:id="rId10"/>
    <p:sldId id="260" r:id="rId11"/>
    <p:sldId id="281" r:id="rId12"/>
    <p:sldId id="282" r:id="rId13"/>
    <p:sldId id="261" r:id="rId14"/>
    <p:sldId id="293" r:id="rId15"/>
    <p:sldId id="295" r:id="rId16"/>
    <p:sldId id="266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F0066"/>
    <a:srgbClr val="FF3300"/>
    <a:srgbClr val="0000FF"/>
    <a:srgbClr val="3333CC"/>
    <a:srgbClr val="FFFF99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660"/>
  </p:normalViewPr>
  <p:slideViewPr>
    <p:cSldViewPr>
      <p:cViewPr varScale="1">
        <p:scale>
          <a:sx n="70" d="100"/>
          <a:sy n="70" d="100"/>
        </p:scale>
        <p:origin x="9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B28A6E16-B3B1-47A5-AB60-B3F7EEA628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2C7D27F-E0FE-4A56-8413-00944EB633C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EF7ADC5-EED3-47DD-A212-E1F42BCDBB8D}" type="datetimeFigureOut">
              <a:rPr lang="en-US"/>
              <a:pPr>
                <a:defRPr/>
              </a:pPr>
              <a:t>14/04/2020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8E1A67DD-915C-4175-ACC4-4E6D6DE4720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933A27CF-1B3B-4322-BEF7-0998BC558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7438258-A510-46A2-9A99-2492192CB6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6AFEB0-FA43-4369-82D2-D24BD49AA9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6142D0-F7B9-4075-BD5B-E734996862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64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E68AF15-0D37-4CAF-9ACC-41BC23519F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F24FB20-200F-46E3-983D-E533D649C7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2652C1E-7E28-450F-B3C4-F425604365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730BF-599B-4E4E-898B-A9306BA8D0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58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24F694EB-7A89-434B-B8CF-C6AF8370C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3C6EDDB-ACB6-4A0A-9356-F8FAF4D4A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A0929CC-C23D-4FAE-AD17-35B85A8094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8CE2C-2707-4C4C-A9B3-60030A20C7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845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C82329D0-FB6A-447E-BC7D-6CDFF1D570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3A34462-8FDE-4B11-B4E9-83D267496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7417337-30A3-4C11-B168-098D8F1A21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EBF96-3709-41FE-8869-0DCDB2AEC6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45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E114F770-2DC7-4FD5-BFA7-ED00FB99C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658EF6D-7AE6-48D9-B3EA-5D257D164D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2E60A83-EF41-4EEE-BF59-C189B506C9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162E2-1B12-4AA8-BA53-FE98D28EAC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49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41A6EB8-8DA9-43A5-B7EC-C4BEF2A728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F4C7C92-D568-4DF0-9E11-AFB17D4601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454C317-0CA4-49F4-A3DD-35D15F0FA5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F7293-3679-4BCF-B3CC-E50AB2810C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40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44EF2B31-451C-4365-A7E3-5523813FFE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73716E8-561B-452E-BF45-6CBE9833AD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0B5CAB0-65BA-4745-9999-542291CC52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728C5-8D0F-402E-8D36-6149C47AF8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85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311590D-A96A-41B8-90C3-F8E8F9554C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ADC7B396-45AE-4928-BB12-7CDFA1762E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6A371054-92DA-461D-9B0A-EFACB6AC68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CECFE-A004-433F-8806-FB0D5A98D5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03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8F092D09-26CB-403A-A807-E0B7A209BC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AB7A1291-1E5E-4EDC-AF3E-6DE2AA3FC3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BD0C6767-60D4-47DC-B317-1BD767841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D4A25-765F-4B16-BFB4-53D26F1CE4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60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BD88D9FE-4E04-4B59-BC38-E14076062C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C019C2DB-7E0E-4B68-B443-1B1064B4E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24E2DF12-A503-48D8-AF15-303E3DC1A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9953F-77B5-4659-A3A4-C3DBB2FF9A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62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4CDC08C-092C-4CEE-8DF1-2201C03C04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D69E715-785F-4958-9410-BF3A5734F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972F293-FF70-4932-9D98-20BDFA1559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45A85-F5BE-4F69-9CF0-9195E75B20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89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997CFC0-7DC3-4E31-9D66-7062B14740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E3EFA35-3857-4EB9-AE33-E07E303AC0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061B3C-A637-4BD1-AB1C-FD0675AE1C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39BA2-10AB-4F94-BED7-CE57767FC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37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156587F0-837D-4BBE-8CC5-AC4B26D09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8F32974F-7877-4F65-977F-7A6F416CFC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4060B677-4419-471A-AAFA-A38F4805EE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F2685F6F-DBCA-4725-980D-57C777C58D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F722254F-AC2E-47F5-AEF6-A19F5159E2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D49C4D3-0981-4A8F-A44A-462CBB2D90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gif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0FF76D6-CEB3-4FD5-834A-79E9C663A5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9000" y="1981200"/>
            <a:ext cx="504825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4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2020</a:t>
            </a:r>
          </a:p>
          <a:p>
            <a:pPr algn="ctr"/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TOÁN – </a:t>
            </a:r>
            <a:r>
              <a:rPr lang="en-US" sz="24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5 – T26</a:t>
            </a:r>
            <a:endParaRPr lang="vi-VN" sz="24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D74A3E1-EBB5-483F-87D7-D6CA217049B3}"/>
              </a:ext>
            </a:extLst>
          </p:cNvPr>
          <p:cNvSpPr/>
          <p:nvPr/>
        </p:nvSpPr>
        <p:spPr>
          <a:xfrm>
            <a:off x="838200" y="2899827"/>
            <a:ext cx="7772400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en-US" sz="40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D74A3E1-EBB5-483F-87D7-D6CA217049B3}"/>
              </a:ext>
            </a:extLst>
          </p:cNvPr>
          <p:cNvSpPr/>
          <p:nvPr/>
        </p:nvSpPr>
        <p:spPr>
          <a:xfrm>
            <a:off x="1409700" y="303193"/>
            <a:ext cx="66294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TH TRUNG LẬP HẠ</a:t>
            </a:r>
            <a:endParaRPr lang="en-US" sz="32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78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6" name="Rectangle 32">
            <a:extLst>
              <a:ext uri="{FF2B5EF4-FFF2-40B4-BE49-F238E27FC236}">
                <a16:creationId xmlns="" xmlns:a16="http://schemas.microsoft.com/office/drawing/2014/main" id="{D7AB9C19-B37A-4F30-BA96-98F7289171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9144000" cy="5486400"/>
          </a:xfrm>
          <a:noFill/>
        </p:spPr>
        <p:txBody>
          <a:bodyPr/>
          <a:lstStyle/>
          <a:p>
            <a:pPr eaLnBrk="1" hangingPunct="1">
              <a:tabLst>
                <a:tab pos="5486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Hay 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tốc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ô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: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tabLst>
                <a:tab pos="5486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170      :  4       =    42,5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(km/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giơ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̀)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  <a:tabLst>
                <a:tab pos="5486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</a:t>
            </a:r>
          </a:p>
          <a:p>
            <a:pPr eaLnBrk="1" hangingPunct="1">
              <a:buFontTx/>
              <a:buNone/>
              <a:tabLst>
                <a:tab pos="5486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</a:t>
            </a:r>
          </a:p>
        </p:txBody>
      </p:sp>
      <p:sp>
        <p:nvSpPr>
          <p:cNvPr id="6177" name="Text Box 33">
            <a:extLst>
              <a:ext uri="{FF2B5EF4-FFF2-40B4-BE49-F238E27FC236}">
                <a16:creationId xmlns="" xmlns:a16="http://schemas.microsoft.com/office/drawing/2014/main" id="{3E30C66A-2C11-42E6-B982-FD435FDB2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14600"/>
            <a:ext cx="213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Quãng đường</a:t>
            </a:r>
          </a:p>
        </p:txBody>
      </p:sp>
      <p:sp>
        <p:nvSpPr>
          <p:cNvPr id="6178" name="Text Box 34">
            <a:extLst>
              <a:ext uri="{FF2B5EF4-FFF2-40B4-BE49-F238E27FC236}">
                <a16:creationId xmlns="" xmlns:a16="http://schemas.microsoft.com/office/drawing/2014/main" id="{EFF1F421-2001-42C8-B4E6-4921F9C1D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528888"/>
            <a:ext cx="1600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</a:rPr>
              <a:t>Thời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gian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181" name="Text Box 37">
            <a:extLst>
              <a:ext uri="{FF2B5EF4-FFF2-40B4-BE49-F238E27FC236}">
                <a16:creationId xmlns="" xmlns:a16="http://schemas.microsoft.com/office/drawing/2014/main" id="{FE8C6B81-2983-468C-B905-96434200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146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</a:rPr>
              <a:t>Vận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tốc</a:t>
            </a:r>
            <a:r>
              <a:rPr lang="en-US" altLang="en-US" sz="2400" dirty="0">
                <a:latin typeface="Times New Roman" panose="02020603050405020304" pitchFamily="18" charset="0"/>
              </a:rPr>
              <a:t>      </a:t>
            </a:r>
          </a:p>
        </p:txBody>
      </p:sp>
      <p:sp>
        <p:nvSpPr>
          <p:cNvPr id="6182" name="Text Box 38">
            <a:extLst>
              <a:ext uri="{FF2B5EF4-FFF2-40B4-BE49-F238E27FC236}">
                <a16:creationId xmlns="" xmlns:a16="http://schemas.microsoft.com/office/drawing/2014/main" id="{FD0DF4E7-99C0-43DF-A23E-0184E0F79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8600" y="2895600"/>
            <a:ext cx="365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(km)</a:t>
            </a:r>
          </a:p>
        </p:txBody>
      </p:sp>
      <p:sp>
        <p:nvSpPr>
          <p:cNvPr id="6183" name="Text Box 39">
            <a:extLst>
              <a:ext uri="{FF2B5EF4-FFF2-40B4-BE49-F238E27FC236}">
                <a16:creationId xmlns="" xmlns:a16="http://schemas.microsoft.com/office/drawing/2014/main" id="{56AE23DB-4E67-4909-84F2-2F1070D3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56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(giờ)</a:t>
            </a:r>
          </a:p>
        </p:txBody>
      </p:sp>
      <p:sp>
        <p:nvSpPr>
          <p:cNvPr id="6184" name="Text Box 40">
            <a:extLst>
              <a:ext uri="{FF2B5EF4-FFF2-40B4-BE49-F238E27FC236}">
                <a16:creationId xmlns="" xmlns:a16="http://schemas.microsoft.com/office/drawing/2014/main" id="{DAC87E83-1932-445D-B444-D6CD1D8A4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16764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(km/giờ)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185" name="AutoShape 41">
            <a:extLst>
              <a:ext uri="{FF2B5EF4-FFF2-40B4-BE49-F238E27FC236}">
                <a16:creationId xmlns="" xmlns:a16="http://schemas.microsoft.com/office/drawing/2014/main" id="{C15198E9-EC17-4FB2-BB63-F711E3E4A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2800"/>
            <a:ext cx="8991600" cy="167640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Muốn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tính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vận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tốc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ta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lấy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quãng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đường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chia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thời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</a:rPr>
              <a:t>gian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6186" name="Text Box 42">
            <a:extLst>
              <a:ext uri="{FF2B5EF4-FFF2-40B4-BE49-F238E27FC236}">
                <a16:creationId xmlns="" xmlns:a16="http://schemas.microsoft.com/office/drawing/2014/main" id="{5FAB4F53-4046-47B1-8097-FAE95EA61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10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800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87" name="Rectangle 43" descr="Blue tissue paper">
            <a:extLst>
              <a:ext uri="{FF2B5EF4-FFF2-40B4-BE49-F238E27FC236}">
                <a16:creationId xmlns="" xmlns:a16="http://schemas.microsoft.com/office/drawing/2014/main" id="{00268EA1-C297-44C2-A9C9-6FBB4B8EB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791200"/>
            <a:ext cx="3124200" cy="609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s : t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EA5F9566-AC2C-44A2-99A3-8F8D79C6004F}"/>
              </a:ext>
            </a:extLst>
          </p:cNvPr>
          <p:cNvSpPr/>
          <p:nvPr/>
        </p:nvSpPr>
        <p:spPr>
          <a:xfrm>
            <a:off x="3505200" y="457200"/>
            <a:ext cx="2218876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6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6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7" grpId="0"/>
      <p:bldP spid="6178" grpId="0"/>
      <p:bldP spid="6181" grpId="0"/>
      <p:bldP spid="6182" grpId="0"/>
      <p:bldP spid="6183" grpId="0"/>
      <p:bldP spid="6184" grpId="0"/>
      <p:bldP spid="6185" grpId="0" animBg="1"/>
      <p:bldP spid="6186" grpId="0"/>
      <p:bldP spid="61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extLst>
              <a:ext uri="{FF2B5EF4-FFF2-40B4-BE49-F238E27FC236}">
                <a16:creationId xmlns="" xmlns:a16="http://schemas.microsoft.com/office/drawing/2014/main" id="{C7B7D7E8-495E-4AA5-848C-83169130E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14400" y="0"/>
            <a:ext cx="8382000" cy="1209675"/>
          </a:xfrm>
          <a:prstGeom prst="star16">
            <a:avLst>
              <a:gd name="adj" fmla="val 375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</a:rPr>
              <a:t>“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</a:rPr>
              <a:t>Thử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</a:rPr>
              <a:t>đoán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</a:rPr>
              <a:t>vận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</a:rPr>
              <a:t>tốc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</a:rPr>
              <a:t>”</a:t>
            </a:r>
          </a:p>
        </p:txBody>
      </p:sp>
      <p:sp>
        <p:nvSpPr>
          <p:cNvPr id="30723" name="Cloud">
            <a:extLst>
              <a:ext uri="{FF2B5EF4-FFF2-40B4-BE49-F238E27FC236}">
                <a16:creationId xmlns="" xmlns:a16="http://schemas.microsoft.com/office/drawing/2014/main" id="{5FA8E14A-C1A3-45DD-80ED-BA1C3DA7D11F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-76201" y="990600"/>
            <a:ext cx="9596055" cy="38909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CC3300"/>
                </a:solidFill>
                <a:latin typeface="Tahoma" pitchFamily="34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buFont typeface="+mj-lt"/>
              <a:buAutoNum type="alphaLcParenR"/>
              <a:defRPr/>
            </a:pP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   ………………</a:t>
            </a:r>
          </a:p>
          <a:p>
            <a:pPr algn="ctr" eaLnBrk="1" hangingPunct="1">
              <a:buFont typeface="+mj-lt"/>
              <a:buAutoNum type="alphaLcParenR"/>
              <a:defRPr/>
            </a:pP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:…………….</a:t>
            </a:r>
          </a:p>
          <a:p>
            <a:pPr algn="ctr" eaLnBrk="1" hangingPunct="1">
              <a:buFont typeface="+mj-lt"/>
              <a:buAutoNum type="alphaLcParenR"/>
              <a:defRPr/>
            </a:pP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:……............</a:t>
            </a:r>
          </a:p>
          <a:p>
            <a:pPr algn="ctr" eaLnBrk="1" hangingPunct="1">
              <a:buFont typeface="+mj-lt"/>
              <a:buAutoNum type="alphaLcParenR"/>
              <a:defRPr/>
            </a:pP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………............</a:t>
            </a:r>
          </a:p>
          <a:p>
            <a:pPr algn="ctr" eaLnBrk="1" hangingPunct="1">
              <a:defRPr/>
            </a:pPr>
            <a:endParaRPr lang="en-US" sz="2800" dirty="0"/>
          </a:p>
        </p:txBody>
      </p:sp>
      <p:sp>
        <p:nvSpPr>
          <p:cNvPr id="30724" name="Cloud">
            <a:extLst>
              <a:ext uri="{FF2B5EF4-FFF2-40B4-BE49-F238E27FC236}">
                <a16:creationId xmlns="" xmlns:a16="http://schemas.microsoft.com/office/drawing/2014/main" id="{DDA27C5F-C50D-44D9-9D12-FD283C5CAE18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362200" y="4013200"/>
            <a:ext cx="7530306" cy="309579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 typeface="+mj-lt"/>
              <a:buAutoNum type="arabicParenR"/>
              <a:defRPr/>
            </a:pP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15  km/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+mj-lt"/>
              <a:buAutoNum type="arabicParenR"/>
              <a:defRPr/>
            </a:pP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40 km/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+mj-lt"/>
              <a:buAutoNum type="arabicParenR"/>
              <a:defRPr/>
            </a:pP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 km/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+mj-lt"/>
              <a:buAutoNum type="arabicParenR"/>
              <a:defRPr/>
            </a:pP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50 km/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6" name="Oval 6">
            <a:extLst>
              <a:ext uri="{FF2B5EF4-FFF2-40B4-BE49-F238E27FC236}">
                <a16:creationId xmlns="" xmlns:a16="http://schemas.microsoft.com/office/drawing/2014/main" id="{B6D1FE1F-BCAF-484A-A113-4E7D64362BC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10200" y="4038600"/>
            <a:ext cx="1219200" cy="46672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246" name="Oval 7">
            <a:extLst>
              <a:ext uri="{FF2B5EF4-FFF2-40B4-BE49-F238E27FC236}">
                <a16:creationId xmlns="" xmlns:a16="http://schemas.microsoft.com/office/drawing/2014/main" id="{AE78CF93-F568-4955-876D-65092B25B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143000"/>
            <a:ext cx="609600" cy="533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0728" name="Text Box 8">
            <a:extLst>
              <a:ext uri="{FF2B5EF4-FFF2-40B4-BE49-F238E27FC236}">
                <a16:creationId xmlns="" xmlns:a16="http://schemas.microsoft.com/office/drawing/2014/main" id="{8F1915B6-2F56-4D5B-9C35-04EBBC1EB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576542"/>
            <a:ext cx="58404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597 0.05341 C 0.13159 -0.01642 0.14739 -0.08625 0.14705 -0.17573 C 0.1467 -0.26521 0.11962 -0.43237 0.11423 -0.4837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6" y="-268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774 0.0622 L 0.15608 -0.292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-177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34 0.05295 C 0.25903 0.07422 0.375 0.09619 0.37795 0.03723 C 0.38108 -0.0215 0.27066 -0.16069 0.16076 -0.29965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75" y="-15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757 0.06451 C 0.11302 -0.1119 0.12864 -0.28763 0.13489 -0.3572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1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307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="" xmlns:a16="http://schemas.microsoft.com/office/drawing/2014/main" id="{4F9C0AB5-D8E9-4033-86AF-A146C6931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286000"/>
            <a:ext cx="7620000" cy="1984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Ø"/>
              <a:defRPr/>
            </a:pPr>
            <a:r>
              <a:rPr lang="en-US" sz="4200" b="1" dirty="0">
                <a:solidFill>
                  <a:srgbClr val="CC3300"/>
                </a:solidFill>
                <a:latin typeface="Times New Roman" pitchFamily="18" charset="0"/>
              </a:rPr>
              <a:t> 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Vận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tốc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là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để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chỉ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rõ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sự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nhanh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hay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chậm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của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một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chuyển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</a:rPr>
              <a:t>động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. 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9">
            <a:extLst>
              <a:ext uri="{FF2B5EF4-FFF2-40B4-BE49-F238E27FC236}">
                <a16:creationId xmlns="" xmlns:a16="http://schemas.microsoft.com/office/drawing/2014/main" id="{69760EC3-CB7B-4207-981F-04B4220A4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010077"/>
            <a:ext cx="88392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b/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Bài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toán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800" dirty="0">
                <a:solidFill>
                  <a:srgbClr val="FF33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chạy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60 m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10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giây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vận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tốc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chạy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rgbClr val="3333CC"/>
                </a:solidFill>
                <a:latin typeface="Times New Roman" panose="02020603050405020304" pitchFamily="18" charset="0"/>
              </a:rPr>
              <a:t> 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9" name="Text Box 11">
            <a:extLst>
              <a:ext uri="{FF2B5EF4-FFF2-40B4-BE49-F238E27FC236}">
                <a16:creationId xmlns="" xmlns:a16="http://schemas.microsoft.com/office/drawing/2014/main" id="{56014569-1682-49BC-8B67-5657A36F2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2286000"/>
            <a:ext cx="3733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Tóm</a:t>
            </a:r>
            <a:r>
              <a:rPr lang="en-US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tắt</a:t>
            </a:r>
            <a:r>
              <a:rPr lang="en-US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60 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 10 </a:t>
            </a:r>
            <a:r>
              <a:rPr lang="en-US" alt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alt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…m/</a:t>
            </a:r>
            <a:r>
              <a:rPr lang="en-US" alt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0" name="Line 12">
            <a:extLst>
              <a:ext uri="{FF2B5EF4-FFF2-40B4-BE49-F238E27FC236}">
                <a16:creationId xmlns="" xmlns:a16="http://schemas.microsoft.com/office/drawing/2014/main" id="{EA52C09D-4F4E-4619-8B47-DC7956C1E7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420504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3">
            <a:extLst>
              <a:ext uri="{FF2B5EF4-FFF2-40B4-BE49-F238E27FC236}">
                <a16:creationId xmlns="" xmlns:a16="http://schemas.microsoft.com/office/drawing/2014/main" id="{DB972C5F-B6A1-4ED8-8AB7-6D7B623F37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81850" y="1439554"/>
            <a:ext cx="990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Line 15">
            <a:extLst>
              <a:ext uri="{FF2B5EF4-FFF2-40B4-BE49-F238E27FC236}">
                <a16:creationId xmlns="" xmlns:a16="http://schemas.microsoft.com/office/drawing/2014/main" id="{B2B52405-B0E0-4130-B461-D13B7042E90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1883106"/>
            <a:ext cx="3581400" cy="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Text Box 17">
            <a:extLst>
              <a:ext uri="{FF2B5EF4-FFF2-40B4-BE49-F238E27FC236}">
                <a16:creationId xmlns="" xmlns:a16="http://schemas.microsoft.com/office/drawing/2014/main" id="{85CA4561-56DA-4328-9441-79EEDDC0A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180" y="5966747"/>
            <a:ext cx="5967413" cy="52387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vị đo vận tốc của người đó là gì ?</a:t>
            </a:r>
          </a:p>
        </p:txBody>
      </p:sp>
      <p:sp>
        <p:nvSpPr>
          <p:cNvPr id="7186" name="Text Box 18">
            <a:extLst>
              <a:ext uri="{FF2B5EF4-FFF2-40B4-BE49-F238E27FC236}">
                <a16:creationId xmlns="" xmlns:a16="http://schemas.microsoft.com/office/drawing/2014/main" id="{3FA8BBDE-50A2-4EA4-A71A-2F75EC244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97550"/>
            <a:ext cx="7543800" cy="95410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7187" name="Picture 18" descr="Cau hoi">
            <a:extLst>
              <a:ext uri="{FF2B5EF4-FFF2-40B4-BE49-F238E27FC236}">
                <a16:creationId xmlns="" xmlns:a16="http://schemas.microsoft.com/office/drawing/2014/main" id="{C8CA36CD-B3B1-4096-8D0E-F8ACBD34707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486400"/>
            <a:ext cx="6429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A2D050EB-5B25-42DF-83AA-10496225536D}"/>
              </a:ext>
            </a:extLst>
          </p:cNvPr>
          <p:cNvSpPr/>
          <p:nvPr/>
        </p:nvSpPr>
        <p:spPr>
          <a:xfrm>
            <a:off x="3505200" y="87005"/>
            <a:ext cx="2218876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742B937E-2C75-4FE2-9645-8B0B95F21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0" y="3352800"/>
            <a:ext cx="134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: 10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A6174645-12F8-4BC0-A08E-A4D67CE1D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8881" y="2108200"/>
            <a:ext cx="1620837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8CDF242-64CE-4A96-9D0B-202CF0439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828925"/>
            <a:ext cx="5791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0EC0BB0-45F1-41BB-8339-9DE95F555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352800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 (m/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20FE2BF-AB47-4102-9700-B30BF3713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886200"/>
            <a:ext cx="3276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 m/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00C86FF5-60AB-4FC7-B1EA-87042C691E94}"/>
              </a:ext>
            </a:extLst>
          </p:cNvPr>
          <p:cNvCxnSpPr/>
          <p:nvPr/>
        </p:nvCxnSpPr>
        <p:spPr bwMode="auto">
          <a:xfrm>
            <a:off x="2743200" y="2438400"/>
            <a:ext cx="0" cy="2514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27B34ED8-CDDD-4ACF-A091-462D973F9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395" y="6069012"/>
            <a:ext cx="6324600" cy="52387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 animBg="1"/>
      <p:bldP spid="7185" grpId="1" animBg="1"/>
      <p:bldP spid="7186" grpId="0" animBg="1"/>
      <p:bldP spid="7186" grpId="1" animBg="1"/>
      <p:bldP spid="15" grpId="0"/>
      <p:bldP spid="16" grpId="0"/>
      <p:bldP spid="17" grpId="0"/>
      <p:bldP spid="18" grpId="0"/>
      <p:bldP spid="19" grpId="0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="" xmlns:a16="http://schemas.microsoft.com/office/drawing/2014/main" id="{777753D0-A23C-419D-BC7F-51862FBB3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447800"/>
            <a:ext cx="6858000" cy="37861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Ø"/>
              <a:defRPr/>
            </a:pPr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Vận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tốc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để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chỉ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rõ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sự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nhanh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hay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chậm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chuyển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động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Đơn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vị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vận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tốc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km/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giờ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, km/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phút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, m/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giây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…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phụ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thuộc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vào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vị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quãng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thời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gian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Text Box 5">
            <a:extLst>
              <a:ext uri="{FF2B5EF4-FFF2-40B4-BE49-F238E27FC236}">
                <a16:creationId xmlns="" xmlns:a16="http://schemas.microsoft.com/office/drawing/2014/main" id="{18E3C8B9-97E4-47FA-95B7-17C268728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99060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1800km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2,5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bay.</a:t>
            </a:r>
          </a:p>
        </p:txBody>
      </p:sp>
      <p:pic>
        <p:nvPicPr>
          <p:cNvPr id="25607" name="Picture 7" descr="4778215283_50cd5b8d62_b">
            <a:extLst>
              <a:ext uri="{FF2B5EF4-FFF2-40B4-BE49-F238E27FC236}">
                <a16:creationId xmlns="" xmlns:a16="http://schemas.microsoft.com/office/drawing/2014/main" id="{EC9A3761-066A-4030-9DAB-44507EC45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133600"/>
            <a:ext cx="32004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4947EF3-5E4A-43AA-B85F-4BCD147FAABA}"/>
              </a:ext>
            </a:extLst>
          </p:cNvPr>
          <p:cNvSpPr/>
          <p:nvPr/>
        </p:nvSpPr>
        <p:spPr>
          <a:xfrm>
            <a:off x="2438400" y="67270"/>
            <a:ext cx="4487126" cy="923330"/>
          </a:xfrm>
          <a:prstGeom prst="rect">
            <a:avLst/>
          </a:prstGeom>
          <a:noFill/>
        </p:spPr>
        <p:txBody>
          <a:bodyPr wrap="none">
            <a:prstTxWarp prst="textWave2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en-US" sz="5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THỰC HÀNH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9E41E4F-F044-4167-B949-47CE84CE7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2209800"/>
            <a:ext cx="1533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8DB879E-3C75-4781-A2E5-B15004011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971800"/>
            <a:ext cx="20161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 = 1800 km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 = 2,5 giờ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 = ….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5976E67-11EF-49C3-A62F-6E67184D0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863" y="3810000"/>
            <a:ext cx="1439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km/giờ?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B3F6767E-78E7-4299-9E57-1D4F9BC2F5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2514600"/>
            <a:ext cx="0" cy="1828800"/>
          </a:xfrm>
          <a:prstGeom prst="line">
            <a:avLst/>
          </a:prstGeom>
          <a:noFill/>
          <a:ln w="38100" algn="ctr">
            <a:solidFill>
              <a:srgbClr val="99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DE830ADB-1A9D-4FFF-9945-490098788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8200" cy="6172200"/>
          </a:xfrm>
        </p:spPr>
        <p:txBody>
          <a:bodyPr/>
          <a:lstStyle/>
          <a:p>
            <a:pPr marL="609600" indent="-609600" algn="just" eaLnBrk="1" hangingPunct="1">
              <a:lnSpc>
                <a:spcPct val="150000"/>
              </a:lnSpc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i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Bài</a:t>
            </a:r>
            <a:r>
              <a:rPr lang="en-US" altLang="en-US" sz="2800" b="1" i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3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chạy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3333FF"/>
                </a:solidFill>
                <a:latin typeface="Times New Roman" panose="02020603050405020304" pitchFamily="18" charset="0"/>
              </a:rPr>
              <a:t>400m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3333FF"/>
                </a:solidFill>
                <a:latin typeface="Times New Roman" panose="02020603050405020304" pitchFamily="18" charset="0"/>
              </a:rPr>
              <a:t>1 </a:t>
            </a:r>
            <a:r>
              <a:rPr lang="en-US" altLang="en-US" sz="30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phút</a:t>
            </a:r>
            <a:r>
              <a:rPr lang="en-US" altLang="en-US" sz="3000" dirty="0">
                <a:solidFill>
                  <a:srgbClr val="3333FF"/>
                </a:solidFill>
                <a:latin typeface="Times New Roman" panose="02020603050405020304" pitchFamily="18" charset="0"/>
              </a:rPr>
              <a:t> 20 </a:t>
            </a:r>
            <a:r>
              <a:rPr lang="en-US" altLang="en-US" sz="30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giây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vận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tốc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chạy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đơn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đo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i="1" dirty="0">
                <a:solidFill>
                  <a:srgbClr val="FF3300"/>
                </a:solidFill>
                <a:latin typeface="Times New Roman" panose="02020603050405020304" pitchFamily="18" charset="0"/>
              </a:rPr>
              <a:t>m/</a:t>
            </a:r>
            <a:r>
              <a:rPr lang="en-US" altLang="en-US" sz="3000" i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giây</a:t>
            </a:r>
            <a:r>
              <a:rPr lang="en-US" altLang="en-US" sz="3000" i="1" dirty="0">
                <a:solidFill>
                  <a:srgbClr val="3333FF"/>
                </a:solidFill>
                <a:latin typeface="Times New Roman" panose="02020603050405020304" pitchFamily="18" charset="0"/>
              </a:rPr>
              <a:t>.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en-US" sz="3000" b="1" i="1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000" b="1" i="1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84B90F7-44F3-411F-9E2B-D0796A9E2F6F}"/>
              </a:ext>
            </a:extLst>
          </p:cNvPr>
          <p:cNvSpPr/>
          <p:nvPr/>
        </p:nvSpPr>
        <p:spPr>
          <a:xfrm>
            <a:off x="3352800" y="616803"/>
            <a:ext cx="2218876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DB520DF-45CD-42D9-92D2-E160BF225375}"/>
              </a:ext>
            </a:extLst>
          </p:cNvPr>
          <p:cNvSpPr/>
          <p:nvPr/>
        </p:nvSpPr>
        <p:spPr>
          <a:xfrm>
            <a:off x="914400" y="1828800"/>
            <a:ext cx="7162800" cy="2590800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Kiểm</a:t>
            </a:r>
            <a:r>
              <a:rPr lang="en-US" sz="54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tra</a:t>
            </a:r>
            <a:r>
              <a:rPr lang="en-US" sz="54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54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3075" name="Picture 3" descr="th_thL1_881.gif">
            <a:extLst>
              <a:ext uri="{FF2B5EF4-FFF2-40B4-BE49-F238E27FC236}">
                <a16:creationId xmlns="" xmlns:a16="http://schemas.microsoft.com/office/drawing/2014/main" id="{17829351-798B-43A1-ABD5-D539B42BE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822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th_thL1_881.gif">
            <a:extLst>
              <a:ext uri="{FF2B5EF4-FFF2-40B4-BE49-F238E27FC236}">
                <a16:creationId xmlns="" xmlns:a16="http://schemas.microsoft.com/office/drawing/2014/main" id="{3D13463B-6699-4D04-9F15-570654979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86200"/>
            <a:ext cx="822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>
            <a:extLst>
              <a:ext uri="{FF2B5EF4-FFF2-40B4-BE49-F238E27FC236}">
                <a16:creationId xmlns="" xmlns:a16="http://schemas.microsoft.com/office/drawing/2014/main" id="{64716451-44ED-45CE-BEEA-E97505301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76300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2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5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en-US" sz="35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5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en-US" sz="35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7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6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7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6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5" name="Oval 9">
            <a:extLst>
              <a:ext uri="{FF2B5EF4-FFF2-40B4-BE49-F238E27FC236}">
                <a16:creationId xmlns="" xmlns:a16="http://schemas.microsoft.com/office/drawing/2014/main" id="{FF2D483B-3539-4AA7-9012-E1703D4F8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048000"/>
            <a:ext cx="5334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D60093"/>
              </a:solidFill>
            </a:endParaRPr>
          </a:p>
        </p:txBody>
      </p:sp>
      <p:pic>
        <p:nvPicPr>
          <p:cNvPr id="14346" name="Picture 10" descr="Up_and_down">
            <a:extLst>
              <a:ext uri="{FF2B5EF4-FFF2-40B4-BE49-F238E27FC236}">
                <a16:creationId xmlns="" xmlns:a16="http://schemas.microsoft.com/office/drawing/2014/main" id="{53EAD142-ADDD-42D2-9B6B-A1D9787D83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90800"/>
            <a:ext cx="12382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>
            <a:extLst>
              <a:ext uri="{FF2B5EF4-FFF2-40B4-BE49-F238E27FC236}">
                <a16:creationId xmlns="" xmlns:a16="http://schemas.microsoft.com/office/drawing/2014/main" id="{EBB6ABDF-8D4B-4364-A0B7-62F36B3AB60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676400"/>
            <a:ext cx="4038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35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9,5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altLang="en-US" sz="35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 3 = ?</a:t>
            </a:r>
            <a:endParaRPr lang="en-US" altLang="en-US" sz="35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27,15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27,5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28,5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28,15 </a:t>
            </a:r>
            <a:r>
              <a:rPr lang="en-US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Text Box 8">
            <a:extLst>
              <a:ext uri="{FF2B5EF4-FFF2-40B4-BE49-F238E27FC236}">
                <a16:creationId xmlns="" xmlns:a16="http://schemas.microsoft.com/office/drawing/2014/main" id="{62CC3A0F-4403-492A-8F09-76BC336C2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914400"/>
            <a:ext cx="44735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5124" name="Object 9">
            <a:extLst>
              <a:ext uri="{FF2B5EF4-FFF2-40B4-BE49-F238E27FC236}">
                <a16:creationId xmlns="" xmlns:a16="http://schemas.microsoft.com/office/drawing/2014/main" id="{288CFA0D-EEE0-45EA-B6E3-EC51EC46CB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13">
            <a:extLst>
              <a:ext uri="{FF2B5EF4-FFF2-40B4-BE49-F238E27FC236}">
                <a16:creationId xmlns="" xmlns:a16="http://schemas.microsoft.com/office/drawing/2014/main" id="{F37FD04E-7451-4A24-A6B0-6E2DFD3BA8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15">
            <a:extLst>
              <a:ext uri="{FF2B5EF4-FFF2-40B4-BE49-F238E27FC236}">
                <a16:creationId xmlns="" xmlns:a16="http://schemas.microsoft.com/office/drawing/2014/main" id="{98E0688E-9275-4EAC-816C-EE138C9DD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97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04" name="Oval 20">
            <a:extLst>
              <a:ext uri="{FF2B5EF4-FFF2-40B4-BE49-F238E27FC236}">
                <a16:creationId xmlns="" xmlns:a16="http://schemas.microsoft.com/office/drawing/2014/main" id="{A2991356-D384-4560-81F5-353D71C57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657600"/>
            <a:ext cx="609600" cy="533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6405" name="Picture 21" descr="Up_and_down">
            <a:extLst>
              <a:ext uri="{FF2B5EF4-FFF2-40B4-BE49-F238E27FC236}">
                <a16:creationId xmlns="" xmlns:a16="http://schemas.microsoft.com/office/drawing/2014/main" id="{C5620596-228B-4B85-8B8D-F6469BF8CB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62200"/>
            <a:ext cx="12382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="" xmlns:a16="http://schemas.microsoft.com/office/drawing/2014/main" id="{3B9EAC5F-3783-4509-A4B1-20906F661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295400"/>
            <a:ext cx="60960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5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3) 1 </a:t>
            </a:r>
            <a:r>
              <a:rPr lang="en-US" sz="35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5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35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5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= ?</a:t>
            </a:r>
          </a:p>
          <a:p>
            <a:pPr eaLnBrk="1" hangingPunct="1">
              <a:defRPr/>
            </a:pPr>
            <a:endParaRPr lang="en-US" sz="35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Tx/>
              <a:buAutoNum type="alphaLcPeriod"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1,4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defRPr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b. 100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c.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8438" name="Object 6">
            <a:extLst>
              <a:ext uri="{FF2B5EF4-FFF2-40B4-BE49-F238E27FC236}">
                <a16:creationId xmlns="" xmlns:a16="http://schemas.microsoft.com/office/drawing/2014/main" id="{BC51870A-7358-4CC0-B24C-AE4BF5409CEE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209800" y="4114800"/>
          <a:ext cx="422275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4" imgW="139639" imgH="393529" progId="Equation.DSMT4">
                  <p:embed/>
                </p:oleObj>
              </mc:Choice>
              <mc:Fallback>
                <p:oleObj name="Equation" r:id="rId4" imgW="139639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114800"/>
                        <a:ext cx="422275" cy="119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8">
            <a:extLst>
              <a:ext uri="{FF2B5EF4-FFF2-40B4-BE49-F238E27FC236}">
                <a16:creationId xmlns="" xmlns:a16="http://schemas.microsoft.com/office/drawing/2014/main" id="{69CC59BB-C2F5-46EC-960A-89E99696C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2425" y="609600"/>
            <a:ext cx="44735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441" name="Oval 9">
            <a:extLst>
              <a:ext uri="{FF2B5EF4-FFF2-40B4-BE49-F238E27FC236}">
                <a16:creationId xmlns="" xmlns:a16="http://schemas.microsoft.com/office/drawing/2014/main" id="{FCE19744-42CF-4D1F-A570-F0B45DA2E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334000"/>
            <a:ext cx="6858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8442" name="Picture 10" descr="Up_and_down">
            <a:extLst>
              <a:ext uri="{FF2B5EF4-FFF2-40B4-BE49-F238E27FC236}">
                <a16:creationId xmlns="" xmlns:a16="http://schemas.microsoft.com/office/drawing/2014/main" id="{2C7FDB11-30D9-4C5A-9EEC-17C148D0DB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771900"/>
            <a:ext cx="12382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4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="" xmlns:a16="http://schemas.microsoft.com/office/drawing/2014/main" id="{B9690B29-5A45-4E32-9638-5143B0F9D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295400"/>
            <a:ext cx="60960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5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4) 24 </a:t>
            </a:r>
            <a:r>
              <a:rPr lang="en-US" sz="35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5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5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5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: 4 = ?</a:t>
            </a:r>
          </a:p>
          <a:p>
            <a:pPr eaLnBrk="1" hangingPunct="1">
              <a:defRPr/>
            </a:pP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Tx/>
              <a:buAutoNum type="alphaLcPeriod"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defRPr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b.  8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c.  6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d. 6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Text Box 8">
            <a:extLst>
              <a:ext uri="{FF2B5EF4-FFF2-40B4-BE49-F238E27FC236}">
                <a16:creationId xmlns="" xmlns:a16="http://schemas.microsoft.com/office/drawing/2014/main" id="{4EC7139F-936C-4A7D-83D3-1577A77DA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609600"/>
            <a:ext cx="44735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441" name="Oval 9">
            <a:extLst>
              <a:ext uri="{FF2B5EF4-FFF2-40B4-BE49-F238E27FC236}">
                <a16:creationId xmlns="" xmlns:a16="http://schemas.microsoft.com/office/drawing/2014/main" id="{275BEB96-C720-4C92-B69A-1A55E286A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43400"/>
            <a:ext cx="6858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8442" name="Picture 10" descr="Up_and_down">
            <a:extLst>
              <a:ext uri="{FF2B5EF4-FFF2-40B4-BE49-F238E27FC236}">
                <a16:creationId xmlns="" xmlns:a16="http://schemas.microsoft.com/office/drawing/2014/main" id="{43C276B5-1E00-4010-ACC0-DEC19E4600E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123825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84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runner_athlete_running_md_wht">
            <a:extLst>
              <a:ext uri="{FF2B5EF4-FFF2-40B4-BE49-F238E27FC236}">
                <a16:creationId xmlns="" xmlns:a16="http://schemas.microsoft.com/office/drawing/2014/main" id="{A20C62F4-54AF-49BD-B92F-3F69B73FCB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40525" y="838200"/>
            <a:ext cx="18700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5" descr="animated snail">
            <a:extLst>
              <a:ext uri="{FF2B5EF4-FFF2-40B4-BE49-F238E27FC236}">
                <a16:creationId xmlns="" xmlns:a16="http://schemas.microsoft.com/office/drawing/2014/main" id="{3EA6CB4A-32A7-4492-B9A5-637FEAD5F89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1480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 descr="hd">
            <a:extLst>
              <a:ext uri="{FF2B5EF4-FFF2-40B4-BE49-F238E27FC236}">
                <a16:creationId xmlns="" xmlns:a16="http://schemas.microsoft.com/office/drawing/2014/main" id="{6CB5CD10-EBAE-4E87-B6BC-333B9A39F1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914400"/>
            <a:ext cx="28194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WordArt 7">
            <a:extLst>
              <a:ext uri="{FF2B5EF4-FFF2-40B4-BE49-F238E27FC236}">
                <a16:creationId xmlns="" xmlns:a16="http://schemas.microsoft.com/office/drawing/2014/main" id="{6640AD83-2845-4DD4-99C6-67B8F30AB7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0" y="228600"/>
            <a:ext cx="990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4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4" name="Text Box 8">
            <a:extLst>
              <a:ext uri="{FF2B5EF4-FFF2-40B4-BE49-F238E27FC236}">
                <a16:creationId xmlns="" xmlns:a16="http://schemas.microsoft.com/office/drawing/2014/main" id="{03FE9D85-4283-4F55-961E-5240DEDD1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3338" y="4343400"/>
            <a:ext cx="9255126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b="1">
                <a:solidFill>
                  <a:srgbClr val="3333CC"/>
                </a:solidFill>
              </a:rPr>
              <a:t>Xếp theo thứ tự các chuyển động trên từ nhanh đến chậm ?</a:t>
            </a:r>
          </a:p>
        </p:txBody>
      </p:sp>
      <p:sp>
        <p:nvSpPr>
          <p:cNvPr id="34825" name="Text Box 9">
            <a:extLst>
              <a:ext uri="{FF2B5EF4-FFF2-40B4-BE49-F238E27FC236}">
                <a16:creationId xmlns="" xmlns:a16="http://schemas.microsoft.com/office/drawing/2014/main" id="{0FDC23DC-96B4-4AFD-B21A-A9DEF5D88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4063" y="3352800"/>
            <a:ext cx="946150" cy="584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tô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6" name="Text Box 10">
            <a:extLst>
              <a:ext uri="{FF2B5EF4-FFF2-40B4-BE49-F238E27FC236}">
                <a16:creationId xmlns="" xmlns:a16="http://schemas.microsoft.com/office/drawing/2014/main" id="{5E931D89-7329-402F-B56E-8B4B003D4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3276600"/>
            <a:ext cx="1358900" cy="584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sên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7" name="Text Box 11">
            <a:extLst>
              <a:ext uri="{FF2B5EF4-FFF2-40B4-BE49-F238E27FC236}">
                <a16:creationId xmlns="" xmlns:a16="http://schemas.microsoft.com/office/drawing/2014/main" id="{AE92B456-FCD1-4C45-8E10-B5C76F101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352800"/>
            <a:ext cx="1447800" cy="584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4" name="Text Box 18">
            <a:extLst>
              <a:ext uri="{FF2B5EF4-FFF2-40B4-BE49-F238E27FC236}">
                <a16:creationId xmlns="" xmlns:a16="http://schemas.microsoft.com/office/drawing/2014/main" id="{DFFC3159-3187-48BA-BE41-528421F4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09" y="5003800"/>
            <a:ext cx="88661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Char char="F"/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trường hợp này người ta nói: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tô chuyển động nhanh nhất, ốc sên chuyển động chậm nhất.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/>
      <p:bldP spid="34825" grpId="0" animBg="1"/>
      <p:bldP spid="34826" grpId="0" animBg="1"/>
      <p:bldP spid="34827" grpId="0" animBg="1"/>
      <p:bldP spid="348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>
            <a:extLst>
              <a:ext uri="{FF2B5EF4-FFF2-40B4-BE49-F238E27FC236}">
                <a16:creationId xmlns="" xmlns:a16="http://schemas.microsoft.com/office/drawing/2014/main" id="{82FD235E-FFD8-4921-847D-D1830471493B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2419350" y="12954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12954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5">
            <a:extLst>
              <a:ext uri="{FF2B5EF4-FFF2-40B4-BE49-F238E27FC236}">
                <a16:creationId xmlns="" xmlns:a16="http://schemas.microsoft.com/office/drawing/2014/main" id="{0E6A5B4F-EC37-4882-A556-D5C9B4CB6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611438"/>
            <a:ext cx="190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Text Box 15">
            <a:extLst>
              <a:ext uri="{FF2B5EF4-FFF2-40B4-BE49-F238E27FC236}">
                <a16:creationId xmlns="" xmlns:a16="http://schemas.microsoft.com/office/drawing/2014/main" id="{3B38D911-A1AA-4358-A03C-3282F5ECE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5" y="1371600"/>
            <a:ext cx="1463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28705" name="Text Box 33">
            <a:extLst>
              <a:ext uri="{FF2B5EF4-FFF2-40B4-BE49-F238E27FC236}">
                <a16:creationId xmlns="" xmlns:a16="http://schemas.microsoft.com/office/drawing/2014/main" id="{A4814C69-38FB-42F4-BB25-67F7D370E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0"/>
            <a:ext cx="8839200" cy="1384300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6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tiêu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: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Bước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vận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tốc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đơn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đo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vận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tốc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.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vận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tốc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5F1D9210-504F-4FA8-A6CC-B5EC9EF0E39E}"/>
              </a:ext>
            </a:extLst>
          </p:cNvPr>
          <p:cNvSpPr/>
          <p:nvPr/>
        </p:nvSpPr>
        <p:spPr>
          <a:xfrm>
            <a:off x="3505200" y="616803"/>
            <a:ext cx="2218876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8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8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48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4">
            <a:extLst>
              <a:ext uri="{FF2B5EF4-FFF2-40B4-BE49-F238E27FC236}">
                <a16:creationId xmlns="" xmlns:a16="http://schemas.microsoft.com/office/drawing/2014/main" id="{E73E2023-7CEC-448F-9770-5F7F6E1989DF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2419350" y="12954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12954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Text Box 5">
            <a:extLst>
              <a:ext uri="{FF2B5EF4-FFF2-40B4-BE49-F238E27FC236}">
                <a16:creationId xmlns="" xmlns:a16="http://schemas.microsoft.com/office/drawing/2014/main" id="{BEFF5DB0-35CC-45A6-B049-0B3657B15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611438"/>
            <a:ext cx="190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244" name="Text Box 15">
            <a:extLst>
              <a:ext uri="{FF2B5EF4-FFF2-40B4-BE49-F238E27FC236}">
                <a16:creationId xmlns="" xmlns:a16="http://schemas.microsoft.com/office/drawing/2014/main" id="{D6792C7E-E9AB-4A0F-8DF6-91078575C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5" y="1371600"/>
            <a:ext cx="1463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79" name="Rectangle 7">
            <a:extLst>
              <a:ext uri="{FF2B5EF4-FFF2-40B4-BE49-F238E27FC236}">
                <a16:creationId xmlns="" xmlns:a16="http://schemas.microsoft.com/office/drawing/2014/main" id="{BEC67EB3-00B2-4B50-A81A-C22635E9F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a/ </a:t>
            </a:r>
            <a:r>
              <a:rPr lang="en-US" altLang="en-US" sz="2800" b="1" u="sng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Bài</a:t>
            </a:r>
            <a:r>
              <a:rPr lang="en-US" altLang="en-US" sz="2800" b="1" u="sng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toán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1: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</a:rPr>
              <a:t> ô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tô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</a:rPr>
              <a:t>                                       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800" dirty="0">
                <a:latin typeface="Times New Roman" panose="02020603050405020304" pitchFamily="18" charset="0"/>
              </a:rPr>
              <a:t>         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Hỏi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trung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bình</a:t>
            </a:r>
            <a:r>
              <a:rPr lang="en-US" altLang="en-US" sz="2800" dirty="0">
                <a:latin typeface="Times New Roman" panose="02020603050405020304" pitchFamily="18" charset="0"/>
              </a:rPr>
              <a:t>                                                                         ? </a:t>
            </a:r>
          </a:p>
        </p:txBody>
      </p:sp>
      <p:sp>
        <p:nvSpPr>
          <p:cNvPr id="28683" name="Text Box 11">
            <a:extLst>
              <a:ext uri="{FF2B5EF4-FFF2-40B4-BE49-F238E27FC236}">
                <a16:creationId xmlns="" xmlns:a16="http://schemas.microsoft.com/office/drawing/2014/main" id="{9E921F72-E032-4243-9E5E-8CF1E5CA4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209800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mỗi giờ ô tô đi được bao nhiêu ki – lô – mét  </a:t>
            </a:r>
          </a:p>
        </p:txBody>
      </p:sp>
      <p:sp>
        <p:nvSpPr>
          <p:cNvPr id="28686" name="Text Box 14">
            <a:extLst>
              <a:ext uri="{FF2B5EF4-FFF2-40B4-BE49-F238E27FC236}">
                <a16:creationId xmlns="" xmlns:a16="http://schemas.microsoft.com/office/drawing/2014/main" id="{C3AF9B1E-9B6D-4E48-80C0-33B5A3AAC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828800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quãng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đường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dài</a:t>
            </a:r>
            <a:r>
              <a:rPr lang="en-US" altLang="en-US" sz="2800" dirty="0">
                <a:latin typeface="Times New Roman" panose="02020603050405020304" pitchFamily="18" charset="0"/>
              </a:rPr>
              <a:t> 170 km   </a:t>
            </a:r>
          </a:p>
        </p:txBody>
      </p:sp>
      <p:sp>
        <p:nvSpPr>
          <p:cNvPr id="28688" name="Text Box 16">
            <a:extLst>
              <a:ext uri="{FF2B5EF4-FFF2-40B4-BE49-F238E27FC236}">
                <a16:creationId xmlns="" xmlns:a16="http://schemas.microsoft.com/office/drawing/2014/main" id="{0A968CC0-104A-45E1-B29C-AC4F56D00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1828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4 giờ.</a:t>
            </a:r>
          </a:p>
        </p:txBody>
      </p:sp>
      <p:sp>
        <p:nvSpPr>
          <p:cNvPr id="28690" name="Rectangle 18">
            <a:extLst>
              <a:ext uri="{FF2B5EF4-FFF2-40B4-BE49-F238E27FC236}">
                <a16:creationId xmlns="" xmlns:a16="http://schemas.microsoft.com/office/drawing/2014/main" id="{2A6C4271-B1B8-4B15-8B6E-44CF34B39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24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</a:t>
            </a:r>
          </a:p>
        </p:txBody>
      </p:sp>
      <p:sp>
        <p:nvSpPr>
          <p:cNvPr id="28698" name="Text Box 26">
            <a:extLst>
              <a:ext uri="{FF2B5EF4-FFF2-40B4-BE49-F238E27FC236}">
                <a16:creationId xmlns="" xmlns:a16="http://schemas.microsoft.com/office/drawing/2014/main" id="{F0455440-C820-4EA7-9C00-47DE46605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3124200"/>
            <a:ext cx="115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66"/>
                </a:solidFill>
                <a:latin typeface="Times New Roman" panose="02020603050405020304" pitchFamily="18" charset="0"/>
              </a:rPr>
              <a:t>? km</a:t>
            </a:r>
            <a:r>
              <a:rPr lang="en-US" altLang="en-US" sz="2400" b="1"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2" name="Group 30">
            <a:extLst>
              <a:ext uri="{FF2B5EF4-FFF2-40B4-BE49-F238E27FC236}">
                <a16:creationId xmlns="" xmlns:a16="http://schemas.microsoft.com/office/drawing/2014/main" id="{6C38188D-CCC8-4C62-A26E-EA6156D83825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886200"/>
            <a:ext cx="3810000" cy="1069975"/>
            <a:chOff x="420" y="2728"/>
            <a:chExt cx="2400" cy="674"/>
          </a:xfrm>
        </p:grpSpPr>
        <p:sp>
          <p:nvSpPr>
            <p:cNvPr id="10256" name="Line 20">
              <a:extLst>
                <a:ext uri="{FF2B5EF4-FFF2-40B4-BE49-F238E27FC236}">
                  <a16:creationId xmlns="" xmlns:a16="http://schemas.microsoft.com/office/drawing/2014/main" id="{B73A4C06-CD22-4304-A6D1-95D44336B1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" y="2827"/>
              <a:ext cx="2400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Line 21">
              <a:extLst>
                <a:ext uri="{FF2B5EF4-FFF2-40B4-BE49-F238E27FC236}">
                  <a16:creationId xmlns="" xmlns:a16="http://schemas.microsoft.com/office/drawing/2014/main" id="{CE5E6614-5E9E-461C-A6BD-AF12A7F4CC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" y="2728"/>
              <a:ext cx="0" cy="195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22">
              <a:extLst>
                <a:ext uri="{FF2B5EF4-FFF2-40B4-BE49-F238E27FC236}">
                  <a16:creationId xmlns="" xmlns:a16="http://schemas.microsoft.com/office/drawing/2014/main" id="{0CE7054C-4469-4506-8C3B-8E77DDB64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7" y="2731"/>
              <a:ext cx="0" cy="195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23">
              <a:extLst>
                <a:ext uri="{FF2B5EF4-FFF2-40B4-BE49-F238E27FC236}">
                  <a16:creationId xmlns="" xmlns:a16="http://schemas.microsoft.com/office/drawing/2014/main" id="{3B24BE88-F138-4AA0-84B3-084A47983A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7" y="2731"/>
              <a:ext cx="0" cy="195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Line 24">
              <a:extLst>
                <a:ext uri="{FF2B5EF4-FFF2-40B4-BE49-F238E27FC236}">
                  <a16:creationId xmlns="" xmlns:a16="http://schemas.microsoft.com/office/drawing/2014/main" id="{8B524DED-6562-422F-BA81-46B5BB16E7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0" y="2731"/>
              <a:ext cx="0" cy="195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25">
              <a:extLst>
                <a:ext uri="{FF2B5EF4-FFF2-40B4-BE49-F238E27FC236}">
                  <a16:creationId xmlns="" xmlns:a16="http://schemas.microsoft.com/office/drawing/2014/main" id="{31276CF9-3BFB-47EB-9B5D-30ADB911A7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0" y="2731"/>
              <a:ext cx="0" cy="195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Text Box 27">
              <a:extLst>
                <a:ext uri="{FF2B5EF4-FFF2-40B4-BE49-F238E27FC236}">
                  <a16:creationId xmlns="" xmlns:a16="http://schemas.microsoft.com/office/drawing/2014/main" id="{9919136B-8CE3-483D-BA20-8CDDC649D7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0" y="3111"/>
              <a:ext cx="86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170 km</a:t>
              </a:r>
              <a:r>
                <a:rPr lang="en-US" altLang="en-US" sz="2400" b="1"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263" name="AutoShape 28">
              <a:extLst>
                <a:ext uri="{FF2B5EF4-FFF2-40B4-BE49-F238E27FC236}">
                  <a16:creationId xmlns="" xmlns:a16="http://schemas.microsoft.com/office/drawing/2014/main" id="{1B947480-66B3-4182-9FA5-A03FB8801B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500" y="1808"/>
              <a:ext cx="240" cy="2400"/>
            </a:xfrm>
            <a:prstGeom prst="righ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8701" name="AutoShape 29">
            <a:extLst>
              <a:ext uri="{FF2B5EF4-FFF2-40B4-BE49-F238E27FC236}">
                <a16:creationId xmlns="" xmlns:a16="http://schemas.microsoft.com/office/drawing/2014/main" id="{D935492B-5C6E-4A62-A210-CEED70A255FA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1943100" y="3314700"/>
            <a:ext cx="2286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705" name="Text Box 33">
            <a:extLst>
              <a:ext uri="{FF2B5EF4-FFF2-40B4-BE49-F238E27FC236}">
                <a16:creationId xmlns="" xmlns:a16="http://schemas.microsoft.com/office/drawing/2014/main" id="{2EAEC9DB-C669-4EC3-8D98-499CA210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181600"/>
            <a:ext cx="8839200" cy="1306513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6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Trung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bình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giờ</a:t>
            </a:r>
            <a:r>
              <a:rPr lang="en-US" altLang="en-US" sz="2600" b="1" dirty="0">
                <a:latin typeface="Times New Roman" panose="02020603050405020304" pitchFamily="18" charset="0"/>
              </a:rPr>
              <a:t> ô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tô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đi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600" b="1" dirty="0">
                <a:latin typeface="Times New Roman" panose="02020603050405020304" pitchFamily="18" charset="0"/>
              </a:rPr>
              <a:t> 42,5 km. Ta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nói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vận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tốc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trung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bình</a:t>
            </a:r>
            <a:r>
              <a:rPr lang="en-US" altLang="en-US" sz="2600" b="1" dirty="0">
                <a:latin typeface="Times New Roman" panose="02020603050405020304" pitchFamily="18" charset="0"/>
              </a:rPr>
              <a:t> hay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nói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vắn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tắt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vận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tốc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600" b="1" dirty="0">
                <a:latin typeface="Times New Roman" panose="02020603050405020304" pitchFamily="18" charset="0"/>
              </a:rPr>
              <a:t> ô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tô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bốn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mươi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phẩy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năm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ki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-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lô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-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mét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giờ</a:t>
            </a:r>
            <a:r>
              <a:rPr lang="en-US" altLang="en-US" sz="2600" b="1" dirty="0">
                <a:latin typeface="Times New Roman" panose="02020603050405020304" pitchFamily="18" charset="0"/>
              </a:rPr>
              <a:t>,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</a:rPr>
              <a:t> : </a:t>
            </a:r>
            <a:r>
              <a:rPr lang="en-US" altLang="en-US" sz="2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42,5 km/</a:t>
            </a:r>
            <a:r>
              <a:rPr lang="en-US" altLang="en-US" sz="26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giờ</a:t>
            </a:r>
            <a:r>
              <a:rPr lang="en-US" altLang="en-US" sz="2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97368982-BEBC-4B9A-A365-C644810A6500}"/>
              </a:ext>
            </a:extLst>
          </p:cNvPr>
          <p:cNvSpPr/>
          <p:nvPr/>
        </p:nvSpPr>
        <p:spPr>
          <a:xfrm>
            <a:off x="3505200" y="616803"/>
            <a:ext cx="2218876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5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5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5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30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3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683" grpId="0"/>
      <p:bldP spid="28683" grpId="1"/>
      <p:bldP spid="28686" grpId="0"/>
      <p:bldP spid="28688" grpId="0"/>
      <p:bldP spid="28690" grpId="0"/>
      <p:bldP spid="28698" grpId="0"/>
      <p:bldP spid="28701" grpId="0" animBg="1"/>
      <p:bldP spid="2870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53&quot;&gt;&lt;object type=&quot;3&quot; unique_id=&quot;10054&quot;&gt;&lt;property id=&quot;20148&quot; value=&quot;5&quot;/&gt;&lt;property id=&quot;20300&quot; value=&quot;Slide 7&quot;/&gt;&lt;property id=&quot;20307&quot; value=&quot;285&quot;/&gt;&lt;/object&gt;&lt;object type=&quot;3&quot; unique_id=&quot;10055&quot;&gt;&lt;property id=&quot;20148&quot; value=&quot;5&quot;/&gt;&lt;property id=&quot;20300&quot; value=&quot;Slide 8&quot;/&gt;&lt;property id=&quot;20307&quot; value=&quot;279&quot;/&gt;&lt;/object&gt;&lt;object type=&quot;3&quot; unique_id=&quot;10056&quot;&gt;&lt;property id=&quot;20148&quot; value=&quot;5&quot;/&gt;&lt;property id=&quot;20300&quot; value=&quot;Slide 9&quot;/&gt;&lt;property id=&quot;20307&quot; value=&quot;260&quot;/&gt;&lt;/object&gt;&lt;object type=&quot;3&quot; unique_id=&quot;10057&quot;&gt;&lt;property id=&quot;20148&quot; value=&quot;5&quot;/&gt;&lt;property id=&quot;20300&quot; value=&quot;Slide 10&quot;/&gt;&lt;property id=&quot;20307&quot; value=&quot;281&quot;/&gt;&lt;/object&gt;&lt;object type=&quot;3&quot; unique_id=&quot;10058&quot;&gt;&lt;property id=&quot;20148&quot; value=&quot;5&quot;/&gt;&lt;property id=&quot;20300&quot; value=&quot;Slide 11&quot;/&gt;&lt;property id=&quot;20307&quot; value=&quot;282&quot;/&gt;&lt;/object&gt;&lt;object type=&quot;3&quot; unique_id=&quot;10059&quot;&gt;&lt;property id=&quot;20148&quot; value=&quot;5&quot;/&gt;&lt;property id=&quot;20300&quot; value=&quot;Slide 12&quot;/&gt;&lt;property id=&quot;20307&quot; value=&quot;261&quot;/&gt;&lt;/object&gt;&lt;object type=&quot;3&quot; unique_id=&quot;10062&quot;&gt;&lt;property id=&quot;20148&quot; value=&quot;5&quot;/&gt;&lt;property id=&quot;20300&quot; value=&quot;Slide 15&quot;/&gt;&lt;property id=&quot;20307&quot; value=&quot;266&quot;/&gt;&lt;/object&gt;&lt;object type=&quot;3&quot; unique_id=&quot;10063&quot;&gt;&lt;property id=&quot;20148&quot; value=&quot;5&quot;/&gt;&lt;property id=&quot;20300&quot; value=&quot;Slide 16&quot;/&gt;&lt;property id=&quot;20307&quot; value=&quot;284&quot;/&gt;&lt;/object&gt;&lt;object type=&quot;3&quot; unique_id=&quot;10136&quot;&gt;&lt;property id=&quot;20148&quot; value=&quot;5&quot;/&gt;&lt;property id=&quot;20300&quot; value=&quot;Slide 1&quot;/&gt;&lt;property id=&quot;20307&quot; value=&quot;286&quot;/&gt;&lt;/object&gt;&lt;object type=&quot;3&quot; unique_id=&quot;10137&quot;&gt;&lt;property id=&quot;20148&quot; value=&quot;5&quot;/&gt;&lt;property id=&quot;20300&quot; value=&quot;Slide 2&quot;/&gt;&lt;property id=&quot;20307&quot; value=&quot;287&quot;/&gt;&lt;/object&gt;&lt;object type=&quot;3&quot; unique_id=&quot;10138&quot;&gt;&lt;property id=&quot;20148&quot; value=&quot;5&quot;/&gt;&lt;property id=&quot;20300&quot; value=&quot;Slide 3&quot;/&gt;&lt;property id=&quot;20307&quot; value=&quot;288&quot;/&gt;&lt;/object&gt;&lt;object type=&quot;3&quot; unique_id=&quot;10139&quot;&gt;&lt;property id=&quot;20148&quot; value=&quot;5&quot;/&gt;&lt;property id=&quot;20300&quot; value=&quot;Slide 4&quot;/&gt;&lt;property id=&quot;20307&quot; value=&quot;289&quot;/&gt;&lt;/object&gt;&lt;object type=&quot;3&quot; unique_id=&quot;10140&quot;&gt;&lt;property id=&quot;20148&quot; value=&quot;5&quot;/&gt;&lt;property id=&quot;20300&quot; value=&quot;Slide 6&quot;/&gt;&lt;property id=&quot;20307&quot; value=&quot;290&quot;/&gt;&lt;/object&gt;&lt;object type=&quot;3&quot; unique_id=&quot;10172&quot;&gt;&lt;property id=&quot;20148&quot; value=&quot;5&quot;/&gt;&lt;property id=&quot;20300&quot; value=&quot;Slide 5&quot;/&gt;&lt;property id=&quot;20307&quot; value=&quot;292&quot;/&gt;&lt;/object&gt;&lt;object type=&quot;3&quot; unique_id=&quot;10285&quot;&gt;&lt;property id=&quot;20148&quot; value=&quot;5&quot;/&gt;&lt;property id=&quot;20300&quot; value=&quot;Slide 13&quot;/&gt;&lt;property id=&quot;20307&quot; value=&quot;293&quot;/&gt;&lt;/object&gt;&lt;object type=&quot;3&quot; unique_id=&quot;10286&quot;&gt;&lt;property id=&quot;20148&quot; value=&quot;5&quot;/&gt;&lt;property id=&quot;20300&quot; value=&quot;Slide 14&quot;/&gt;&lt;property id=&quot;20307&quot; value=&quot;295&quot;/&gt;&lt;/object&gt;&lt;/object&gt;&lt;object type=&quot;8&quot; unique_id=&quot;1007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2500</TotalTime>
  <Words>714</Words>
  <Application>Microsoft Office PowerPoint</Application>
  <PresentationFormat>On-screen Show (4:3)</PresentationFormat>
  <Paragraphs>116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Tahoma</vt:lpstr>
      <vt:lpstr>Times New Roman</vt:lpstr>
      <vt:lpstr>Wingdings</vt:lpstr>
      <vt:lpstr>Wingdings 2</vt:lpstr>
      <vt:lpstr>Wingdings 3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Quang Nam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 Thong</dc:creator>
  <cp:lastModifiedBy>AutoBVT</cp:lastModifiedBy>
  <cp:revision>257</cp:revision>
  <dcterms:created xsi:type="dcterms:W3CDTF">2009-02-06T09:50:00Z</dcterms:created>
  <dcterms:modified xsi:type="dcterms:W3CDTF">2020-04-14T10:32:19Z</dcterms:modified>
</cp:coreProperties>
</file>